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6" r:id="rId2"/>
    <p:sldId id="286" r:id="rId3"/>
    <p:sldId id="267" r:id="rId4"/>
    <p:sldId id="284" r:id="rId5"/>
    <p:sldId id="283" r:id="rId6"/>
    <p:sldId id="277" r:id="rId7"/>
    <p:sldId id="275" r:id="rId8"/>
    <p:sldId id="280" r:id="rId9"/>
    <p:sldId id="276" r:id="rId10"/>
    <p:sldId id="281" r:id="rId11"/>
    <p:sldId id="285" r:id="rId12"/>
    <p:sldId id="270" r:id="rId13"/>
    <p:sldId id="271" r:id="rId14"/>
    <p:sldId id="269" r:id="rId15"/>
    <p:sldId id="278" r:id="rId16"/>
    <p:sldId id="279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1848" y="-27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9" cy="2554758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00385" y="1828799"/>
            <a:ext cx="990599" cy="228659"/>
          </a:xfrm>
        </p:spPr>
        <p:txBody>
          <a:bodyPr anchor="t" anchorCtr="0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959701D5-7904-43B2-A388-74A30D25003B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6209" y="3264406"/>
            <a:ext cx="3859795" cy="2286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5279" y="292609"/>
            <a:ext cx="628813" cy="767687"/>
          </a:xfrm>
        </p:spPr>
        <p:txBody>
          <a:bodyPr/>
          <a:lstStyle>
            <a:lvl1pPr>
              <a:defRPr sz="2800" b="0" i="0" baseline="0">
                <a:latin typeface="+mj-lt"/>
              </a:defRPr>
            </a:lvl1pPr>
          </a:lstStyle>
          <a:p>
            <a:fld id="{E9F7E185-42D8-4C2A-850C-CE6C159C7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72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01D5-7904-43B2-A388-74A30D25003B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7E185-42D8-4C2A-850C-CE6C159C7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1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Rectangle 13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0"/>
            <a:ext cx="6422004" cy="1653117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509006"/>
            <a:ext cx="6422003" cy="2515873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01D5-7904-43B2-A388-74A30D25003B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7E185-42D8-4C2A-850C-CE6C159C7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59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6" name="Freeform 35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0" name="TextBox 9"/>
          <p:cNvSpPr txBox="1"/>
          <p:nvPr/>
        </p:nvSpPr>
        <p:spPr>
          <a:xfrm>
            <a:off x="644721" y="654263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27454" y="2900539"/>
            <a:ext cx="538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9" y="914401"/>
            <a:ext cx="6160385" cy="289487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87279" y="3814473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959701D5-7904-43B2-A388-74A30D25003B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7E185-42D8-4C2A-850C-CE6C159C7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15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1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399"/>
            <a:ext cx="6422004" cy="209550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01D5-7904-43B2-A388-74A30D25003B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7E185-42D8-4C2A-850C-CE6C159C7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98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884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8884" y="2489199"/>
            <a:ext cx="231098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8884" y="3147164"/>
            <a:ext cx="2310988" cy="287771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9201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4"/>
            <a:ext cx="232675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39" cy="288836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01D5-7904-43B2-A388-74A30D25003B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7E185-42D8-4C2A-850C-CE6C159C7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83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36973"/>
            <a:ext cx="6423592" cy="699992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39" y="4188546"/>
            <a:ext cx="2314064" cy="64901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8" y="4837558"/>
            <a:ext cx="2309280" cy="118732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7" y="4188546"/>
            <a:ext cx="233090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9200"/>
            <a:ext cx="2025182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7" y="4846509"/>
            <a:ext cx="2330904" cy="11783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84814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5" y="2489200"/>
            <a:ext cx="201883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6510"/>
            <a:ext cx="2299492" cy="118902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01D5-7904-43B2-A388-74A30D25003B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7E185-42D8-4C2A-850C-CE6C159C7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47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1" y="2489200"/>
            <a:ext cx="6343201" cy="35306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01D5-7904-43B2-A388-74A30D25003B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7E185-42D8-4C2A-850C-CE6C159C7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78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8235" y="1447799"/>
            <a:ext cx="4435439" cy="45719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01D5-7904-43B2-A388-74A30D25003B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7E185-42D8-4C2A-850C-CE6C159C7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1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01D5-7904-43B2-A388-74A30D25003B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7E185-42D8-4C2A-850C-CE6C159C7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01D5-7904-43B2-A388-74A30D25003B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7E185-42D8-4C2A-850C-CE6C159C7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98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01D5-7904-43B2-A388-74A30D25003B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7E185-42D8-4C2A-850C-CE6C159C7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79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490"/>
            <a:ext cx="3636978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79" cy="277131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01D5-7904-43B2-A388-74A30D25003B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7E185-42D8-4C2A-850C-CE6C159C7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3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01D5-7904-43B2-A388-74A30D25003B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7E185-42D8-4C2A-850C-CE6C159C7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83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01D5-7904-43B2-A388-74A30D25003B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7E185-42D8-4C2A-850C-CE6C159C7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4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97437"/>
            <a:ext cx="271258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086844"/>
            <a:ext cx="2712590" cy="292541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01D5-7904-43B2-A388-74A30D25003B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7E185-42D8-4C2A-850C-CE6C159C7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2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362190"/>
            <a:ext cx="2987087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1591" y="3088562"/>
            <a:ext cx="3001938" cy="24486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01D5-7904-43B2-A388-74A30D25003B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7E185-42D8-4C2A-850C-CE6C159C7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62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1854142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3564" y="925605"/>
            <a:ext cx="6346078" cy="711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7144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959701D5-7904-43B2-A388-74A30D25003B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9F7E185-42D8-4C2A-850C-CE6C159C7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95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ooper Black" pitchFamily="18" charset="0"/>
              </a:rPr>
              <a:t>Welcome to Arabic Level I</a:t>
            </a:r>
            <a:br>
              <a:rPr lang="en-US" b="1" dirty="0" smtClean="0">
                <a:latin typeface="Cooper Black" pitchFamily="18" charset="0"/>
              </a:rPr>
            </a:br>
            <a:r>
              <a:rPr lang="en-US" b="1" dirty="0" smtClean="0">
                <a:latin typeface="Cooper Black" pitchFamily="18" charset="0"/>
              </a:rPr>
              <a:t>by Kurzban</a:t>
            </a:r>
            <a:endParaRPr lang="en-US" b="1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20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r">
              <a:buNone/>
            </a:pPr>
            <a:r>
              <a:rPr lang="ar-AE" sz="4000" dirty="0"/>
              <a:t>ا + ب +ن </a:t>
            </a:r>
            <a:r>
              <a:rPr lang="ar-AE" sz="4000" dirty="0" smtClean="0"/>
              <a:t>=</a:t>
            </a:r>
            <a:endParaRPr lang="en-US" sz="4000" dirty="0" smtClean="0"/>
          </a:p>
          <a:p>
            <a:pPr marL="0" indent="0" algn="r">
              <a:buNone/>
            </a:pPr>
            <a:r>
              <a:rPr lang="ar-AE" sz="4000" dirty="0"/>
              <a:t>ت + ي + ن = </a:t>
            </a:r>
            <a:endParaRPr lang="en-US" sz="4000" dirty="0" smtClean="0"/>
          </a:p>
          <a:p>
            <a:pPr marL="0" indent="0" algn="r">
              <a:buNone/>
            </a:pPr>
            <a:r>
              <a:rPr lang="ar-AE" sz="4000" dirty="0"/>
              <a:t>ب+ ن +ت= </a:t>
            </a:r>
            <a:r>
              <a:rPr lang="en-US" sz="4000" dirty="0" smtClean="0"/>
              <a:t> </a:t>
            </a:r>
          </a:p>
          <a:p>
            <a:pPr marL="0" indent="0" algn="r">
              <a:buNone/>
            </a:pPr>
            <a:r>
              <a:rPr lang="ar-AE" sz="4000" dirty="0"/>
              <a:t>ت+ </a:t>
            </a:r>
            <a:r>
              <a:rPr lang="ar-AE" sz="4000" dirty="0" smtClean="0"/>
              <a:t>ب + ن =</a:t>
            </a:r>
            <a:endParaRPr lang="en-US" sz="4000" dirty="0" smtClean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Remember: Your strokes should go from top to bottom and from right to left</a:t>
            </a:r>
            <a:r>
              <a:rPr lang="en-US" sz="6600" dirty="0" smtClean="0"/>
              <a:t>		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2553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2895600"/>
            <a:ext cx="2266950" cy="1733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895600"/>
            <a:ext cx="2705100" cy="1685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5579" y="4239800"/>
            <a:ext cx="1501221" cy="2284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4901866"/>
            <a:ext cx="286702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7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yourself &amp; Others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</a:t>
            </a:r>
            <a:r>
              <a:rPr lang="en-US" dirty="0" smtClean="0"/>
              <a:t>am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ana</a:t>
            </a:r>
            <a:r>
              <a:rPr lang="en-US" smtClean="0"/>
              <a:t>)________________ </a:t>
            </a:r>
            <a:r>
              <a:rPr lang="ar-AE" dirty="0"/>
              <a:t>انا </a:t>
            </a:r>
          </a:p>
          <a:p>
            <a:endParaRPr lang="ar-AE" dirty="0"/>
          </a:p>
          <a:p>
            <a:r>
              <a:rPr lang="ar-AE" dirty="0"/>
              <a:t>&amp; </a:t>
            </a:r>
            <a:r>
              <a:rPr lang="en-US" dirty="0" smtClean="0"/>
              <a:t> he</a:t>
            </a:r>
            <a:r>
              <a:rPr lang="en-US" dirty="0"/>
              <a:t> </a:t>
            </a:r>
            <a:r>
              <a:rPr lang="en-US" dirty="0" smtClean="0"/>
              <a:t>( </a:t>
            </a:r>
            <a:r>
              <a:rPr lang="en-US" dirty="0" err="1" smtClean="0"/>
              <a:t>huwa</a:t>
            </a:r>
            <a:r>
              <a:rPr lang="en-US" dirty="0" smtClean="0"/>
              <a:t>)____________________</a:t>
            </a:r>
            <a:r>
              <a:rPr lang="ar-AE" dirty="0" smtClean="0"/>
              <a:t> </a:t>
            </a:r>
            <a:r>
              <a:rPr lang="ar-AE" dirty="0"/>
              <a:t>و هو؟ </a:t>
            </a:r>
            <a:r>
              <a:rPr lang="en-US" dirty="0"/>
              <a:t>Masculine</a:t>
            </a:r>
          </a:p>
          <a:p>
            <a:endParaRPr lang="en-US" dirty="0"/>
          </a:p>
          <a:p>
            <a:r>
              <a:rPr lang="en-US" dirty="0"/>
              <a:t>&amp; </a:t>
            </a:r>
            <a:r>
              <a:rPr lang="en-US" dirty="0" smtClean="0"/>
              <a:t>she</a:t>
            </a:r>
            <a:r>
              <a:rPr lang="en-US" dirty="0"/>
              <a:t> </a:t>
            </a:r>
            <a:r>
              <a:rPr lang="en-US" dirty="0" smtClean="0"/>
              <a:t>( </a:t>
            </a:r>
            <a:r>
              <a:rPr lang="en-US" dirty="0" err="1" smtClean="0"/>
              <a:t>hiya</a:t>
            </a:r>
            <a:r>
              <a:rPr lang="en-US" dirty="0" smtClean="0"/>
              <a:t>) __________________</a:t>
            </a:r>
            <a:r>
              <a:rPr lang="ar-AE" dirty="0" smtClean="0"/>
              <a:t>  </a:t>
            </a:r>
            <a:r>
              <a:rPr lang="ar-AE" dirty="0"/>
              <a:t>وهي؟  </a:t>
            </a:r>
            <a:r>
              <a:rPr lang="en-US" dirty="0"/>
              <a:t>Feminine</a:t>
            </a:r>
          </a:p>
          <a:p>
            <a:endParaRPr lang="en-US" dirty="0"/>
          </a:p>
        </p:txBody>
      </p:sp>
      <p:pic>
        <p:nvPicPr>
          <p:cNvPr id="2051" name="Picture 3" descr="C:\Users\skurzban\AppData\Local\Microsoft\Windows\Temporary Internet Files\Content.IE5\25FX2NPH\MP90042656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192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64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Agree/ Disagree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ar-AE" sz="4000" dirty="0"/>
              <a:t> نعم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	</a:t>
            </a:r>
          </a:p>
          <a:p>
            <a:pPr marL="0" indent="0">
              <a:buNone/>
            </a:pPr>
            <a:r>
              <a:rPr lang="ar-AE" sz="4000" dirty="0" smtClean="0"/>
              <a:t> </a:t>
            </a: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 smtClean="0"/>
          </a:p>
          <a:p>
            <a:pPr marL="0" indent="0" algn="r">
              <a:buNone/>
            </a:pPr>
            <a:r>
              <a:rPr lang="ar-AE" sz="4000" dirty="0"/>
              <a:t>لا</a:t>
            </a:r>
            <a:endParaRPr lang="en-US" sz="4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09800"/>
            <a:ext cx="2956561" cy="238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32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 2: Identifying yourself &amp; Others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 am (</a:t>
            </a:r>
            <a:r>
              <a:rPr lang="en-US" dirty="0" err="1" smtClean="0"/>
              <a:t>ana</a:t>
            </a:r>
            <a:r>
              <a:rPr lang="en-US" dirty="0" smtClean="0"/>
              <a:t>)_______________ </a:t>
            </a:r>
            <a:r>
              <a:rPr lang="ar-AE" dirty="0" smtClean="0"/>
              <a:t>انا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&amp; you (anta) ___________________</a:t>
            </a:r>
            <a:r>
              <a:rPr lang="ar-AE" dirty="0" smtClean="0"/>
              <a:t>و </a:t>
            </a:r>
            <a:r>
              <a:rPr lang="ar-AE" dirty="0"/>
              <a:t>انت</a:t>
            </a:r>
            <a:r>
              <a:rPr lang="ar-AE" dirty="0" smtClean="0"/>
              <a:t>؟</a:t>
            </a:r>
            <a:r>
              <a:rPr lang="en-US" dirty="0" smtClean="0"/>
              <a:t> Masculine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&amp; you</a:t>
            </a:r>
            <a:r>
              <a:rPr lang="en-US" dirty="0"/>
              <a:t> </a:t>
            </a:r>
            <a:r>
              <a:rPr lang="en-US" dirty="0" smtClean="0"/>
              <a:t>( anti)    __________________</a:t>
            </a:r>
            <a:r>
              <a:rPr lang="ar-AE" dirty="0" smtClean="0"/>
              <a:t>و </a:t>
            </a:r>
            <a:r>
              <a:rPr lang="ar-AE" dirty="0"/>
              <a:t>انت</a:t>
            </a:r>
            <a:r>
              <a:rPr lang="ar-AE" dirty="0" smtClean="0"/>
              <a:t>؟</a:t>
            </a:r>
            <a:r>
              <a:rPr lang="en-US" dirty="0" smtClean="0"/>
              <a:t>  Feminine</a:t>
            </a:r>
            <a:endParaRPr lang="en-US" dirty="0"/>
          </a:p>
        </p:txBody>
      </p:sp>
      <p:pic>
        <p:nvPicPr>
          <p:cNvPr id="3" name="Picture 2" descr="C:\Users\skurzban\AppData\Local\Microsoft\Windows\Temporary Internet Files\Content.IE5\25FX2NPH\MC90036051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509713"/>
            <a:ext cx="1887537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30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133600"/>
            <a:ext cx="6829759" cy="38862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>
                <a:latin typeface="Cooper Black" pitchFamily="18" charset="0"/>
              </a:rPr>
              <a:t>Examine these sentences and identify the letters that we have discussed by circling them</a:t>
            </a:r>
          </a:p>
          <a:p>
            <a:pPr marL="0" indent="0" algn="r">
              <a:buNone/>
            </a:pPr>
            <a:r>
              <a:rPr lang="en-US" sz="8500" dirty="0" smtClean="0"/>
              <a:t>                                                   </a:t>
            </a:r>
          </a:p>
          <a:p>
            <a:pPr marL="0" indent="0" algn="r">
              <a:buNone/>
            </a:pPr>
            <a:r>
              <a:rPr lang="ar-AE" sz="8500" dirty="0" smtClean="0"/>
              <a:t>بنت عمي مدرسة.</a:t>
            </a:r>
            <a:endParaRPr lang="en-US" sz="8500" dirty="0" smtClean="0"/>
          </a:p>
          <a:p>
            <a:pPr marL="0" indent="0" algn="r">
              <a:buNone/>
            </a:pPr>
            <a:r>
              <a:rPr lang="ar-AE" sz="8500" dirty="0" smtClean="0"/>
              <a:t>يَقْرَأُ </a:t>
            </a:r>
            <a:r>
              <a:rPr lang="ar-AE" sz="8500" dirty="0"/>
              <a:t>الْوَلَدُ </a:t>
            </a:r>
            <a:r>
              <a:rPr lang="ar-AE" sz="8500" dirty="0" smtClean="0"/>
              <a:t>كِتَاْبَه</a:t>
            </a:r>
            <a:endParaRPr lang="en-US" sz="8500" dirty="0" smtClean="0"/>
          </a:p>
          <a:p>
            <a:pPr marL="0" indent="0" algn="r">
              <a:buNone/>
            </a:pPr>
            <a:endParaRPr lang="en-US" sz="8500" dirty="0" smtClean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6600" dirty="0" smtClean="0"/>
              <a:t> </a:t>
            </a:r>
          </a:p>
          <a:p>
            <a:pPr marL="0" indent="0">
              <a:buNone/>
            </a:pPr>
            <a:r>
              <a:rPr lang="en-US" sz="6600" dirty="0"/>
              <a:t>	</a:t>
            </a:r>
            <a:r>
              <a:rPr lang="en-US" sz="6600" dirty="0" smtClean="0"/>
              <a:t>			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29900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 smtClean="0">
                <a:latin typeface="Cooper Black" pitchFamily="18" charset="0"/>
              </a:rPr>
              <a:t>Examine these sentences and identify the letters that we have discussed by circling them</a:t>
            </a:r>
          </a:p>
          <a:p>
            <a:pPr marL="0" indent="0">
              <a:buNone/>
            </a:pPr>
            <a:r>
              <a:rPr lang="en-US" sz="4000" dirty="0" smtClean="0"/>
              <a:t>                                  </a:t>
            </a:r>
            <a:endParaRPr lang="en-US" sz="6600" dirty="0" smtClean="0"/>
          </a:p>
          <a:p>
            <a:pPr marL="0" indent="0">
              <a:buNone/>
            </a:pPr>
            <a:r>
              <a:rPr lang="en-US" sz="6600" dirty="0"/>
              <a:t>	</a:t>
            </a:r>
            <a:r>
              <a:rPr lang="ar-AE" sz="6600" dirty="0"/>
              <a:t>في أسرتي ثلاثة أفراد.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43122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latin typeface="Cooper Black" pitchFamily="18" charset="0"/>
                <a:ea typeface="+mn-ea"/>
                <a:cs typeface="+mn-cs"/>
              </a:rPr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800" dirty="0" smtClean="0">
                <a:latin typeface="Cooper Black" pitchFamily="18" charset="0"/>
              </a:rPr>
              <a:t> Make a flash card for lesson 1. You are responsible to know and understand everything that was previously covered.</a:t>
            </a:r>
            <a:endParaRPr lang="en-US" sz="4800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78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053"/>
            <a:ext cx="9144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0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14400"/>
            <a:ext cx="7134560" cy="93995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Lesson 2:                                   </a:t>
            </a:r>
            <a:r>
              <a:rPr lang="ar-AE" dirty="0" smtClean="0"/>
              <a:t>الدرس </a:t>
            </a:r>
            <a:r>
              <a:rPr lang="ar-AE" dirty="0"/>
              <a:t>الثاني</a:t>
            </a:r>
            <a:r>
              <a:rPr lang="en-US" dirty="0" smtClean="0"/>
              <a:t>   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Objectives: </a:t>
            </a:r>
          </a:p>
          <a:p>
            <a:r>
              <a:rPr lang="en-US" dirty="0" smtClean="0"/>
              <a:t>Identify yourself and others</a:t>
            </a:r>
          </a:p>
          <a:p>
            <a:r>
              <a:rPr lang="en-US" dirty="0" smtClean="0"/>
              <a:t>Long and Short Vowels</a:t>
            </a:r>
          </a:p>
          <a:p>
            <a:r>
              <a:rPr lang="en-US" dirty="0" smtClean="0"/>
              <a:t>Arabic alphabet: Two- way connectors</a:t>
            </a:r>
          </a:p>
          <a:p>
            <a:r>
              <a:rPr lang="en-US" dirty="0" smtClean="0"/>
              <a:t>Practice</a:t>
            </a:r>
          </a:p>
          <a:p>
            <a:r>
              <a:rPr lang="en-US" dirty="0" smtClean="0"/>
              <a:t>Summary</a:t>
            </a:r>
          </a:p>
          <a:p>
            <a:r>
              <a:rPr lang="en-US" dirty="0" smtClean="0"/>
              <a:t>Review lesson 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60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605589"/>
            <a:ext cx="2484590" cy="16563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3505200" cy="2362200"/>
          </a:xfrm>
        </p:spPr>
        <p:txBody>
          <a:bodyPr/>
          <a:lstStyle/>
          <a:p>
            <a:r>
              <a:rPr lang="en-US" dirty="0" smtClean="0"/>
              <a:t>Identify the following subjects</a:t>
            </a:r>
            <a:br>
              <a:rPr lang="en-US" dirty="0" smtClean="0"/>
            </a:br>
            <a:r>
              <a:rPr lang="en-US" sz="1200" dirty="0" smtClean="0"/>
              <a:t>wolf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667000"/>
            <a:ext cx="2585357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6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564" y="925605"/>
            <a:ext cx="6908836" cy="750795"/>
          </a:xfrm>
        </p:spPr>
        <p:txBody>
          <a:bodyPr/>
          <a:lstStyle/>
          <a:p>
            <a:r>
              <a:rPr lang="en-US" sz="6600" dirty="0" smtClean="0"/>
              <a:t>Do Now 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1"/>
            <a:ext cx="8229600" cy="4724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~Introduce the person you read about.</a:t>
            </a:r>
          </a:p>
          <a:p>
            <a:pPr marL="0" indent="0">
              <a:buNone/>
            </a:pPr>
            <a:r>
              <a:rPr lang="en-US" sz="4000" dirty="0" smtClean="0"/>
              <a:t>Review last class’s notes:</a:t>
            </a:r>
          </a:p>
          <a:p>
            <a:pPr marL="0" indent="0">
              <a:buNone/>
            </a:pPr>
            <a:r>
              <a:rPr lang="en-US" sz="4000" dirty="0" smtClean="0"/>
              <a:t>~What are the 6 letters that we have covered and what sound do they make?</a:t>
            </a:r>
          </a:p>
          <a:p>
            <a:pPr marL="0" indent="0">
              <a:buNone/>
            </a:pPr>
            <a:r>
              <a:rPr lang="en-US" sz="4000" dirty="0" smtClean="0"/>
              <a:t>~What are the formal and informal greetings we have learned about?</a:t>
            </a:r>
          </a:p>
          <a:p>
            <a:pPr marL="0" indent="0">
              <a:buNone/>
            </a:pPr>
            <a:r>
              <a:rPr lang="en-US" sz="4000" dirty="0" smtClean="0"/>
              <a:t>~How do you take leave?</a:t>
            </a:r>
          </a:p>
          <a:p>
            <a:pPr marL="0" indent="0">
              <a:buNone/>
            </a:pPr>
            <a:r>
              <a:rPr lang="ar-AE" sz="4000" dirty="0" smtClean="0"/>
              <a:t> </a:t>
            </a: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95766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1} Copy the five letters on a ruled sheet of paper and practice writing them several times. 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Remember: Your strokes should go from top to bottom and from right to left.</a:t>
            </a:r>
          </a:p>
          <a:p>
            <a:pPr marL="0" indent="0">
              <a:buNone/>
            </a:pPr>
            <a:endParaRPr lang="en-US" sz="6600" dirty="0" smtClean="0"/>
          </a:p>
          <a:p>
            <a:pPr marL="0" indent="0">
              <a:buNone/>
            </a:pPr>
            <a:r>
              <a:rPr lang="en-US" sz="6600" dirty="0"/>
              <a:t>	</a:t>
            </a:r>
            <a:r>
              <a:rPr lang="en-US" sz="6600" dirty="0" smtClean="0"/>
              <a:t>			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60659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Arabic Alphabet: Two- way Connectors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/>
              <a:t>	</a:t>
            </a:r>
            <a:r>
              <a:rPr lang="en-US" sz="6600" dirty="0" smtClean="0"/>
              <a:t>	</a:t>
            </a:r>
            <a:r>
              <a:rPr lang="ar-AE" sz="6600" dirty="0"/>
              <a:t>ب ت ث ن ي</a:t>
            </a:r>
          </a:p>
          <a:p>
            <a:pPr marL="0" indent="0">
              <a:buNone/>
            </a:pPr>
            <a:r>
              <a:rPr lang="en-US" sz="6600" dirty="0" smtClean="0"/>
              <a:t>	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13741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Arabic Alphabet: Two- way Connectors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2286000"/>
            <a:ext cx="7848600" cy="3962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6600" dirty="0"/>
              <a:t>	</a:t>
            </a:r>
            <a:r>
              <a:rPr lang="en-US" sz="6600" dirty="0" smtClean="0"/>
              <a:t>	</a:t>
            </a:r>
            <a:r>
              <a:rPr lang="ar-AE" sz="6600" dirty="0" smtClean="0"/>
              <a:t>ب </a:t>
            </a:r>
            <a:r>
              <a:rPr lang="ar-AE" sz="6600" dirty="0"/>
              <a:t>ت </a:t>
            </a:r>
            <a:r>
              <a:rPr lang="ar-AE" sz="6600" dirty="0" smtClean="0"/>
              <a:t>ث </a:t>
            </a:r>
            <a:r>
              <a:rPr lang="ar-AE" sz="6600" dirty="0"/>
              <a:t>ن </a:t>
            </a:r>
            <a:r>
              <a:rPr lang="ar-AE" sz="6600" dirty="0" smtClean="0"/>
              <a:t>ي</a:t>
            </a:r>
          </a:p>
          <a:p>
            <a:pPr marL="0" indent="0">
              <a:buNone/>
            </a:pPr>
            <a:r>
              <a:rPr lang="en-US" sz="1600" dirty="0" smtClean="0">
                <a:latin typeface="Cooper Black" pitchFamily="18" charset="0"/>
              </a:rPr>
              <a:t>Initial    		 Medial  	           Final Connected    </a:t>
            </a:r>
            <a:r>
              <a:rPr lang="en-US" sz="6600" dirty="0" smtClean="0">
                <a:latin typeface="Cooper Black" pitchFamily="18" charset="0"/>
              </a:rPr>
              <a:t>	  </a:t>
            </a:r>
            <a:r>
              <a:rPr lang="en-US" sz="1600" dirty="0" smtClean="0">
                <a:latin typeface="Cooper Black" pitchFamily="18" charset="0"/>
              </a:rPr>
              <a:t>Final unconnected</a:t>
            </a:r>
          </a:p>
          <a:p>
            <a:pPr marL="0" indent="0">
              <a:buNone/>
            </a:pPr>
            <a:r>
              <a:rPr lang="en-US" sz="2600" b="1" dirty="0" smtClean="0">
                <a:latin typeface="Algerian" panose="04020705040A02060702" pitchFamily="82" charset="0"/>
              </a:rPr>
              <a:t>     </a:t>
            </a:r>
            <a:r>
              <a:rPr lang="ar-AE" sz="2600" b="1" dirty="0" smtClean="0">
                <a:latin typeface="Algerian" panose="04020705040A02060702" pitchFamily="82" charset="0"/>
              </a:rPr>
              <a:t>ب</a:t>
            </a:r>
            <a:r>
              <a:rPr lang="en-US" sz="2600" b="1" dirty="0" smtClean="0">
                <a:latin typeface="Algerian" panose="04020705040A02060702" pitchFamily="82" charset="0"/>
              </a:rPr>
              <a:t> 							              		 </a:t>
            </a:r>
            <a:r>
              <a:rPr lang="ar-AE" sz="2600" b="1" dirty="0">
                <a:latin typeface="Algerian" panose="04020705040A02060702" pitchFamily="82" charset="0"/>
              </a:rPr>
              <a:t>ب</a:t>
            </a:r>
            <a:r>
              <a:rPr lang="en-US" sz="2600" b="1" dirty="0">
                <a:latin typeface="Algerian" panose="04020705040A02060702" pitchFamily="82" charset="0"/>
              </a:rPr>
              <a:t> </a:t>
            </a:r>
          </a:p>
          <a:p>
            <a:pPr marL="0" indent="0">
              <a:buNone/>
            </a:pPr>
            <a:r>
              <a:rPr lang="en-US" sz="2600" b="1" dirty="0">
                <a:latin typeface="Algerian" panose="04020705040A02060702" pitchFamily="82" charset="0"/>
              </a:rPr>
              <a:t>     </a:t>
            </a:r>
            <a:r>
              <a:rPr lang="ar-AE" sz="2600" b="1" dirty="0">
                <a:latin typeface="Algerian" panose="04020705040A02060702" pitchFamily="82" charset="0"/>
              </a:rPr>
              <a:t>ت</a:t>
            </a:r>
            <a:r>
              <a:rPr lang="en-US" sz="2600" b="1" dirty="0">
                <a:latin typeface="Algerian" panose="04020705040A02060702" pitchFamily="82" charset="0"/>
              </a:rPr>
              <a:t> </a:t>
            </a:r>
            <a:r>
              <a:rPr lang="en-US" sz="2600" b="1" dirty="0" smtClean="0">
                <a:latin typeface="Algerian" panose="04020705040A02060702" pitchFamily="82" charset="0"/>
              </a:rPr>
              <a:t>							             		 </a:t>
            </a:r>
            <a:r>
              <a:rPr lang="ar-AE" sz="2600" b="1" dirty="0" smtClean="0">
                <a:latin typeface="Algerian" panose="04020705040A02060702" pitchFamily="82" charset="0"/>
              </a:rPr>
              <a:t> ت</a:t>
            </a:r>
            <a:r>
              <a:rPr lang="en-US" sz="2600" b="1" dirty="0" smtClean="0">
                <a:latin typeface="Algerian" panose="04020705040A02060702" pitchFamily="82" charset="0"/>
              </a:rPr>
              <a:t>		</a:t>
            </a:r>
            <a:r>
              <a:rPr lang="ar-AE" sz="2600" b="1" dirty="0" smtClean="0">
                <a:latin typeface="Algerian" panose="04020705040A02060702" pitchFamily="82" charset="0"/>
              </a:rPr>
              <a:t> </a:t>
            </a:r>
            <a:endParaRPr lang="en-US" sz="2600" b="1" dirty="0">
              <a:latin typeface="Algerian" panose="04020705040A02060702" pitchFamily="82" charset="0"/>
            </a:endParaRPr>
          </a:p>
          <a:p>
            <a:pPr marL="0" indent="0">
              <a:buNone/>
            </a:pPr>
            <a:r>
              <a:rPr lang="en-US" sz="2600" b="1" dirty="0" smtClean="0">
                <a:latin typeface="Algerian" panose="04020705040A02060702" pitchFamily="82" charset="0"/>
              </a:rPr>
              <a:t>    </a:t>
            </a:r>
            <a:r>
              <a:rPr lang="ar-AE" sz="2600" b="1" dirty="0" smtClean="0">
                <a:latin typeface="Algerian" panose="04020705040A02060702" pitchFamily="82" charset="0"/>
              </a:rPr>
              <a:t>ث</a:t>
            </a:r>
            <a:r>
              <a:rPr lang="en-US" sz="2600" b="1" dirty="0" smtClean="0">
                <a:latin typeface="Algerian" panose="04020705040A02060702" pitchFamily="82" charset="0"/>
              </a:rPr>
              <a:t>                                                                   </a:t>
            </a:r>
            <a:r>
              <a:rPr lang="ar-AE" sz="2600" b="1" dirty="0" smtClean="0">
                <a:latin typeface="Algerian" panose="04020705040A02060702" pitchFamily="82" charset="0"/>
              </a:rPr>
              <a:t>ث</a:t>
            </a:r>
            <a:endParaRPr lang="en-US" sz="2600" b="1" dirty="0" smtClean="0">
              <a:latin typeface="Algerian" panose="04020705040A02060702" pitchFamily="82" charset="0"/>
            </a:endParaRPr>
          </a:p>
          <a:p>
            <a:pPr marL="0" indent="0">
              <a:buNone/>
            </a:pPr>
            <a:r>
              <a:rPr lang="en-US" sz="2600" b="1" dirty="0">
                <a:latin typeface="Algerian" panose="04020705040A02060702" pitchFamily="82" charset="0"/>
              </a:rPr>
              <a:t> </a:t>
            </a:r>
            <a:r>
              <a:rPr lang="en-US" sz="2600" b="1" dirty="0" smtClean="0">
                <a:latin typeface="Algerian" panose="04020705040A02060702" pitchFamily="82" charset="0"/>
              </a:rPr>
              <a:t>   </a:t>
            </a:r>
            <a:r>
              <a:rPr lang="ar-AE" sz="2600" b="1" dirty="0" smtClean="0">
                <a:latin typeface="Algerian" panose="04020705040A02060702" pitchFamily="82" charset="0"/>
              </a:rPr>
              <a:t>ن</a:t>
            </a:r>
            <a:r>
              <a:rPr lang="en-US" sz="2600" b="1" dirty="0" smtClean="0">
                <a:latin typeface="Algerian" panose="04020705040A02060702" pitchFamily="82" charset="0"/>
              </a:rPr>
              <a:t>                                                                  </a:t>
            </a:r>
            <a:r>
              <a:rPr lang="ar-AE" sz="2600" b="1" dirty="0" smtClean="0">
                <a:latin typeface="Algerian" panose="04020705040A02060702" pitchFamily="82" charset="0"/>
              </a:rPr>
              <a:t>ن</a:t>
            </a:r>
            <a:r>
              <a:rPr lang="en-US" sz="2600" b="1" dirty="0" smtClean="0">
                <a:latin typeface="Algerian" panose="04020705040A02060702" pitchFamily="82" charset="0"/>
              </a:rPr>
              <a:t>    	                                                                                                       </a:t>
            </a:r>
            <a:r>
              <a:rPr lang="ar-AE" sz="2600" dirty="0" smtClean="0">
                <a:latin typeface="Cooper Black" pitchFamily="18" charset="0"/>
              </a:rPr>
              <a:t>ي</a:t>
            </a:r>
            <a:r>
              <a:rPr lang="en-US" sz="2600" dirty="0" smtClean="0">
                <a:latin typeface="Cooper Black" pitchFamily="18" charset="0"/>
              </a:rPr>
              <a:t>  			  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94682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54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Arabic Alphabet: Two way Connectors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564" y="2133600"/>
            <a:ext cx="7213636" cy="42672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6600" dirty="0" smtClean="0"/>
          </a:p>
          <a:p>
            <a:pPr marL="0" indent="0">
              <a:buNone/>
            </a:pPr>
            <a:r>
              <a:rPr lang="en-US" sz="6600" dirty="0" smtClean="0">
                <a:latin typeface="Cooper Black" pitchFamily="18" charset="0"/>
              </a:rPr>
              <a:t>Name:                       Letter:				Example:</a:t>
            </a:r>
            <a:endParaRPr lang="en-US" sz="6600" dirty="0">
              <a:latin typeface="Cooper Black" pitchFamily="18" charset="0"/>
            </a:endParaRPr>
          </a:p>
          <a:p>
            <a:pPr marL="0" indent="0">
              <a:buNone/>
            </a:pPr>
            <a:endParaRPr lang="en-US" sz="6600" dirty="0" smtClean="0">
              <a:latin typeface="Cooper Black" pitchFamily="18" charset="0"/>
            </a:endParaRPr>
          </a:p>
          <a:p>
            <a:pPr marL="0" indent="0">
              <a:buNone/>
            </a:pPr>
            <a:r>
              <a:rPr lang="en-US" sz="6600" dirty="0" smtClean="0">
                <a:latin typeface="Cooper Black" pitchFamily="18" charset="0"/>
              </a:rPr>
              <a:t> </a:t>
            </a:r>
            <a:r>
              <a:rPr lang="en-US" sz="6600" dirty="0">
                <a:latin typeface="Cooper Black" pitchFamily="18" charset="0"/>
              </a:rPr>
              <a:t>B</a:t>
            </a:r>
            <a:r>
              <a:rPr lang="en-US" sz="6600" dirty="0" smtClean="0">
                <a:latin typeface="Cooper Black" pitchFamily="18" charset="0"/>
              </a:rPr>
              <a:t>a                ____________________			 Ball	</a:t>
            </a:r>
            <a:endParaRPr lang="en-US" sz="6600" dirty="0">
              <a:latin typeface="Cooper Black" pitchFamily="18" charset="0"/>
            </a:endParaRPr>
          </a:p>
          <a:p>
            <a:pPr marL="0" indent="0">
              <a:buNone/>
            </a:pPr>
            <a:endParaRPr lang="en-US" sz="6600" dirty="0">
              <a:latin typeface="Cooper Black" pitchFamily="18" charset="0"/>
            </a:endParaRPr>
          </a:p>
          <a:p>
            <a:pPr marL="0" indent="0">
              <a:buNone/>
            </a:pPr>
            <a:r>
              <a:rPr lang="en-US" sz="6600" dirty="0" smtClean="0">
                <a:latin typeface="Cooper Black" pitchFamily="18" charset="0"/>
              </a:rPr>
              <a:t> Ta              ____________________                          </a:t>
            </a:r>
            <a:r>
              <a:rPr lang="en-US" sz="6600" dirty="0">
                <a:latin typeface="Cooper Black" pitchFamily="18" charset="0"/>
              </a:rPr>
              <a:t>T</a:t>
            </a:r>
            <a:r>
              <a:rPr lang="en-US" sz="6600" dirty="0" smtClean="0">
                <a:latin typeface="Cooper Black" pitchFamily="18" charset="0"/>
              </a:rPr>
              <a:t>rouble</a:t>
            </a:r>
            <a:endParaRPr lang="en-US" sz="6600" dirty="0">
              <a:latin typeface="Cooper Black" pitchFamily="18" charset="0"/>
            </a:endParaRPr>
          </a:p>
          <a:p>
            <a:pPr marL="0" indent="0">
              <a:buNone/>
            </a:pPr>
            <a:endParaRPr lang="en-US" sz="6600" dirty="0">
              <a:latin typeface="Cooper Black" pitchFamily="18" charset="0"/>
            </a:endParaRPr>
          </a:p>
          <a:p>
            <a:pPr marL="0" indent="0">
              <a:buNone/>
            </a:pPr>
            <a:r>
              <a:rPr lang="en-US" sz="6600" dirty="0" smtClean="0">
                <a:latin typeface="Cooper Black" pitchFamily="18" charset="0"/>
              </a:rPr>
              <a:t>*</a:t>
            </a:r>
            <a:r>
              <a:rPr lang="en-US" sz="6600" dirty="0" err="1" smtClean="0">
                <a:latin typeface="Cooper Black" pitchFamily="18" charset="0"/>
              </a:rPr>
              <a:t>Tta</a:t>
            </a:r>
            <a:r>
              <a:rPr lang="en-US" sz="6600" dirty="0" smtClean="0">
                <a:latin typeface="Cooper Black" pitchFamily="18" charset="0"/>
              </a:rPr>
              <a:t>            ____________________                          Thin                                </a:t>
            </a:r>
            <a:endParaRPr lang="en-US" sz="6600" dirty="0">
              <a:latin typeface="Cooper Black" pitchFamily="18" charset="0"/>
            </a:endParaRPr>
          </a:p>
          <a:p>
            <a:pPr marL="0" indent="0">
              <a:buNone/>
            </a:pPr>
            <a:endParaRPr lang="en-US" sz="6600" dirty="0">
              <a:latin typeface="Cooper Black" pitchFamily="18" charset="0"/>
            </a:endParaRPr>
          </a:p>
          <a:p>
            <a:pPr marL="0" indent="0">
              <a:buNone/>
            </a:pPr>
            <a:r>
              <a:rPr lang="en-US" sz="6600" dirty="0" smtClean="0">
                <a:latin typeface="Cooper Black" pitchFamily="18" charset="0"/>
              </a:rPr>
              <a:t>  nun           ____________________                           nine</a:t>
            </a:r>
            <a:endParaRPr lang="en-US" sz="6600" dirty="0">
              <a:latin typeface="Cooper Black" pitchFamily="18" charset="0"/>
            </a:endParaRPr>
          </a:p>
          <a:p>
            <a:pPr marL="0" indent="0">
              <a:buNone/>
            </a:pPr>
            <a:endParaRPr lang="en-US" sz="6600" dirty="0">
              <a:latin typeface="Cooper Black" pitchFamily="18" charset="0"/>
            </a:endParaRPr>
          </a:p>
          <a:p>
            <a:pPr marL="0" indent="0">
              <a:buNone/>
            </a:pPr>
            <a:r>
              <a:rPr lang="en-US" sz="6600" dirty="0" smtClean="0">
                <a:latin typeface="Cooper Black" pitchFamily="18" charset="0"/>
              </a:rPr>
              <a:t>  </a:t>
            </a:r>
            <a:r>
              <a:rPr lang="en-US" sz="6600" dirty="0" err="1" smtClean="0">
                <a:latin typeface="Cooper Black" pitchFamily="18" charset="0"/>
              </a:rPr>
              <a:t>ya</a:t>
            </a:r>
            <a:r>
              <a:rPr lang="en-US" sz="6600" dirty="0" smtClean="0">
                <a:latin typeface="Cooper Black" pitchFamily="18" charset="0"/>
              </a:rPr>
              <a:t>           _____________________                            Yemen  </a:t>
            </a:r>
          </a:p>
          <a:p>
            <a:pPr marL="0" indent="0">
              <a:buNone/>
            </a:pPr>
            <a:endParaRPr lang="en-US" sz="6600" dirty="0">
              <a:latin typeface="Cooper Black" pitchFamily="18" charset="0"/>
            </a:endParaRPr>
          </a:p>
          <a:p>
            <a:pPr marL="0" indent="0">
              <a:buNone/>
            </a:pPr>
            <a:endParaRPr lang="en-US" sz="6600" dirty="0"/>
          </a:p>
          <a:p>
            <a:pPr marL="0" indent="0">
              <a:buNone/>
            </a:pPr>
            <a:r>
              <a:rPr lang="en-US" sz="6600" dirty="0" smtClean="0"/>
              <a:t>The Arabic alphabets  contains 28 letters in addition to the </a:t>
            </a:r>
            <a:r>
              <a:rPr lang="en-US" sz="6600" dirty="0" err="1" smtClean="0"/>
              <a:t>hamza</a:t>
            </a:r>
            <a:r>
              <a:rPr lang="en-US" sz="6600" dirty="0" smtClean="0"/>
              <a:t> and two other variants of existing letters.	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5223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391</TotalTime>
  <Words>317</Words>
  <Application>Microsoft Office PowerPoint</Application>
  <PresentationFormat>On-screen Show (4:3)</PresentationFormat>
  <Paragraphs>92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Algerian</vt:lpstr>
      <vt:lpstr>Arial</vt:lpstr>
      <vt:lpstr>Century Gothic</vt:lpstr>
      <vt:lpstr>Cooper Black</vt:lpstr>
      <vt:lpstr>Times New Roman</vt:lpstr>
      <vt:lpstr>Wingdings 3</vt:lpstr>
      <vt:lpstr>Ion Boardroom</vt:lpstr>
      <vt:lpstr>Welcome to Arabic Level I by Kurzban</vt:lpstr>
      <vt:lpstr>PowerPoint Presentation</vt:lpstr>
      <vt:lpstr>Lesson 2:                                   الدرس الثاني     </vt:lpstr>
      <vt:lpstr>Identify the following subjects wolf.</vt:lpstr>
      <vt:lpstr>Do Now </vt:lpstr>
      <vt:lpstr>Let’s practice</vt:lpstr>
      <vt:lpstr>Arabic Alphabet: Two- way Connectors</vt:lpstr>
      <vt:lpstr>Arabic Alphabet: Two- way Connectors</vt:lpstr>
      <vt:lpstr>Arabic Alphabet: Two way Connectors</vt:lpstr>
      <vt:lpstr>Let’s practice</vt:lpstr>
      <vt:lpstr>PowerPoint Presentation</vt:lpstr>
      <vt:lpstr>Identifying yourself &amp; Others</vt:lpstr>
      <vt:lpstr>Agree/ Disagree</vt:lpstr>
      <vt:lpstr>Lesson 2: Identifying yourself &amp; Others </vt:lpstr>
      <vt:lpstr>Summary</vt:lpstr>
      <vt:lpstr>Summary</vt:lpstr>
      <vt:lpstr>Review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NPCSD</dc:creator>
  <cp:lastModifiedBy>Kurzban, Souad</cp:lastModifiedBy>
  <cp:revision>49</cp:revision>
  <dcterms:created xsi:type="dcterms:W3CDTF">2013-07-02T19:06:35Z</dcterms:created>
  <dcterms:modified xsi:type="dcterms:W3CDTF">2017-09-13T18:13:09Z</dcterms:modified>
</cp:coreProperties>
</file>